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31"/>
  </p:notesMasterIdLst>
  <p:sldIdLst>
    <p:sldId id="257" r:id="rId4"/>
    <p:sldId id="278" r:id="rId5"/>
    <p:sldId id="277" r:id="rId6"/>
    <p:sldId id="282" r:id="rId7"/>
    <p:sldId id="283" r:id="rId8"/>
    <p:sldId id="261" r:id="rId9"/>
    <p:sldId id="281" r:id="rId10"/>
    <p:sldId id="285" r:id="rId11"/>
    <p:sldId id="287" r:id="rId12"/>
    <p:sldId id="284" r:id="rId13"/>
    <p:sldId id="280" r:id="rId14"/>
    <p:sldId id="289" r:id="rId15"/>
    <p:sldId id="294" r:id="rId16"/>
    <p:sldId id="293" r:id="rId17"/>
    <p:sldId id="290" r:id="rId18"/>
    <p:sldId id="258" r:id="rId19"/>
    <p:sldId id="288" r:id="rId20"/>
    <p:sldId id="291" r:id="rId21"/>
    <p:sldId id="301" r:id="rId22"/>
    <p:sldId id="295" r:id="rId23"/>
    <p:sldId id="296" r:id="rId24"/>
    <p:sldId id="297" r:id="rId25"/>
    <p:sldId id="298" r:id="rId26"/>
    <p:sldId id="299" r:id="rId27"/>
    <p:sldId id="300" r:id="rId28"/>
    <p:sldId id="262" r:id="rId29"/>
    <p:sldId id="263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12" autoAdjust="0"/>
  </p:normalViewPr>
  <p:slideViewPr>
    <p:cSldViewPr snapToGrid="0">
      <p:cViewPr varScale="1">
        <p:scale>
          <a:sx n="79" d="100"/>
          <a:sy n="79" d="100"/>
        </p:scale>
        <p:origin x="80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3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68"/>
            <a:ext cx="10515600" cy="2852737"/>
          </a:xfrm>
        </p:spPr>
        <p:txBody>
          <a:bodyPr>
            <a:normAutofit/>
          </a:bodyPr>
          <a:lstStyle/>
          <a:p>
            <a:r>
              <a:rPr lang="en-US" sz="5400" dirty="0" err="1"/>
              <a:t>Trailblazor</a:t>
            </a:r>
            <a:r>
              <a:rPr lang="en-US" sz="5400" dirty="0"/>
              <a:t>:</a:t>
            </a:r>
            <a:br>
              <a:rPr lang="en-US" sz="5400" dirty="0"/>
            </a:br>
            <a:r>
              <a:rPr lang="en-US" sz="5400" dirty="0"/>
              <a:t>Building Dynamic Applications with </a:t>
            </a:r>
            <a:r>
              <a:rPr lang="en-US" sz="5400" dirty="0" err="1"/>
              <a:t>Blazor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81600"/>
            <a:ext cx="10515600" cy="15001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.NET Conf 2020</a:t>
            </a:r>
          </a:p>
          <a:p>
            <a:r>
              <a:rPr lang="en-US" dirty="0"/>
              <a:t>Shaun Walker</a:t>
            </a:r>
          </a:p>
          <a:p>
            <a:r>
              <a:rPr lang="en-US" dirty="0"/>
              <a:t>Nov 12, 2020</a:t>
            </a:r>
          </a:p>
          <a:p>
            <a:r>
              <a:rPr lang="en-US" dirty="0"/>
              <a:t>16:00 ET | 13:00 PT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.NET Web Frameworks</a:t>
            </a:r>
          </a:p>
        </p:txBody>
      </p:sp>
      <p:pic>
        <p:nvPicPr>
          <p:cNvPr id="3" name="Picture 2" descr="Image result for orchard logo">
            <a:extLst>
              <a:ext uri="{FF2B5EF4-FFF2-40B4-BE49-F238E27FC236}">
                <a16:creationId xmlns:a16="http://schemas.microsoft.com/office/drawing/2014/main" id="{F02222E8-368E-422F-B1C9-AF2D62E6C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322" y="4397870"/>
            <a:ext cx="7445707" cy="205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dotnetnuke logo">
            <a:extLst>
              <a:ext uri="{FF2B5EF4-FFF2-40B4-BE49-F238E27FC236}">
                <a16:creationId xmlns:a16="http://schemas.microsoft.com/office/drawing/2014/main" id="{4A302AB4-2349-4D5D-9F6E-1AC0326C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62" y="2024534"/>
            <a:ext cx="5268685" cy="20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E29F0-14C3-4905-BC51-9F64C7702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247" y="1862681"/>
            <a:ext cx="6121400" cy="24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0;p15">
            <a:extLst>
              <a:ext uri="{FF2B5EF4-FFF2-40B4-BE49-F238E27FC236}">
                <a16:creationId xmlns:a16="http://schemas.microsoft.com/office/drawing/2014/main" id="{990076D2-7C82-4CBE-9B87-121B2BE28BB4}"/>
              </a:ext>
            </a:extLst>
          </p:cNvPr>
          <p:cNvSpPr txBox="1">
            <a:spLocks/>
          </p:cNvSpPr>
          <p:nvPr/>
        </p:nvSpPr>
        <p:spPr>
          <a:xfrm>
            <a:off x="1311124" y="462619"/>
            <a:ext cx="9884228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Blazor</a:t>
            </a:r>
            <a:r>
              <a:rPr lang="en-US" sz="4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a single-page application framework for building interactive web apps with .NET Core. </a:t>
            </a:r>
          </a:p>
          <a:p>
            <a:pPr marL="12700"/>
            <a:endParaRPr lang="en-US" sz="2400" dirty="0">
              <a:solidFill>
                <a:schemeClr val="tx1"/>
              </a:solidFill>
            </a:endParaRPr>
          </a:p>
          <a:p>
            <a:pPr marL="35560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3F3E0-999B-4B5D-8E2F-1B9B054D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096" y="2741811"/>
            <a:ext cx="3997807" cy="39978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8606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F53B0C-59BC-4089-8691-95E29D88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9" y="1563126"/>
            <a:ext cx="9510701" cy="2361824"/>
          </a:xfrm>
          <a:prstGeom prst="rect">
            <a:avLst/>
          </a:prstGeom>
        </p:spPr>
      </p:pic>
      <p:sp>
        <p:nvSpPr>
          <p:cNvPr id="9" name="Google Shape;63;p14">
            <a:extLst>
              <a:ext uri="{FF2B5EF4-FFF2-40B4-BE49-F238E27FC236}">
                <a16:creationId xmlns:a16="http://schemas.microsoft.com/office/drawing/2014/main" id="{05911548-8A59-4878-BE5D-FAFCF595FA3A}"/>
              </a:ext>
            </a:extLst>
          </p:cNvPr>
          <p:cNvSpPr txBox="1">
            <a:spLocks/>
          </p:cNvSpPr>
          <p:nvPr/>
        </p:nvSpPr>
        <p:spPr>
          <a:xfrm>
            <a:off x="541867" y="4344073"/>
            <a:ext cx="11272762" cy="683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Modular Application Framework for </a:t>
            </a:r>
            <a:r>
              <a:rPr lang="en-US" sz="3600" b="1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Blazor</a:t>
            </a:r>
            <a:endParaRPr lang="en-US" sz="36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1" descr="http://www.dotnetfoundation.org/Media/dotnet_logo.png">
            <a:extLst>
              <a:ext uri="{FF2B5EF4-FFF2-40B4-BE49-F238E27FC236}">
                <a16:creationId xmlns:a16="http://schemas.microsoft.com/office/drawing/2014/main" id="{7736349F-DD9A-4FF6-BB46-F13BB145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687" y="5446977"/>
            <a:ext cx="1270497" cy="127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788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Oqtane Framework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58FEB7-D72B-4E59-B856-5E47486F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895" y="1825624"/>
            <a:ext cx="10203543" cy="4602745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“Batteries Included” framework for .NET Core /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Blazor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Rapidly create modern web applications using less code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Robust set of application building blocks and services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Open source ( MIT License / .NET Foundation )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Supports both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Blazor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Server and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Blazor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WebAssembly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>
              <a:buNone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36012-7356-456A-8E63-435110D99D35}"/>
              </a:ext>
            </a:extLst>
          </p:cNvPr>
          <p:cNvSpPr txBox="1"/>
          <p:nvPr/>
        </p:nvSpPr>
        <p:spPr>
          <a:xfrm>
            <a:off x="2892342" y="5349463"/>
            <a:ext cx="6576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“Rocket Fuel for </a:t>
            </a:r>
            <a:r>
              <a:rPr lang="en-US" sz="4800" i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Blazor</a:t>
            </a:r>
            <a:r>
              <a:rPr lang="en-US" sz="4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”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924256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Oqtane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1AE3F6-66AE-4188-A3FA-80A256DF5E7B}"/>
              </a:ext>
            </a:extLst>
          </p:cNvPr>
          <p:cNvSpPr/>
          <p:nvPr/>
        </p:nvSpPr>
        <p:spPr>
          <a:xfrm>
            <a:off x="218656" y="1953915"/>
            <a:ext cx="11754687" cy="4122733"/>
          </a:xfrm>
          <a:prstGeom prst="rect">
            <a:avLst/>
          </a:prstGeom>
          <a:solidFill>
            <a:schemeClr val="tx1">
              <a:lumMod val="75000"/>
            </a:schemeClr>
          </a:solidFill>
          <a:ln w="222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C75E1F-77DF-49FC-B579-F3C0A82CFA27}"/>
              </a:ext>
            </a:extLst>
          </p:cNvPr>
          <p:cNvSpPr/>
          <p:nvPr/>
        </p:nvSpPr>
        <p:spPr>
          <a:xfrm>
            <a:off x="459811" y="4249201"/>
            <a:ext cx="2447884" cy="1499083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5">
              <a:defRPr/>
            </a:pPr>
            <a:r>
              <a:rPr lang="en-US" sz="2000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Dynamic Routing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3550E1-4F68-44CF-8F69-F9A27F7C7542}"/>
              </a:ext>
            </a:extLst>
          </p:cNvPr>
          <p:cNvSpPr/>
          <p:nvPr/>
        </p:nvSpPr>
        <p:spPr>
          <a:xfrm>
            <a:off x="3262471" y="2215970"/>
            <a:ext cx="2609488" cy="1571746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5">
              <a:defRPr/>
            </a:pPr>
            <a:r>
              <a:rPr lang="en-US" sz="2000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Portal UI Framework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7750A9-D022-4794-9CC2-D208DBAAD193}"/>
              </a:ext>
            </a:extLst>
          </p:cNvPr>
          <p:cNvSpPr/>
          <p:nvPr/>
        </p:nvSpPr>
        <p:spPr>
          <a:xfrm>
            <a:off x="6192211" y="2215970"/>
            <a:ext cx="2636708" cy="1571746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5">
              <a:defRPr/>
            </a:pPr>
            <a:r>
              <a:rPr lang="en-US" sz="2000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Granular Permissions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D09781C-C891-4BBC-8C4F-9BD98B3EE91E}"/>
              </a:ext>
            </a:extLst>
          </p:cNvPr>
          <p:cNvSpPr/>
          <p:nvPr/>
        </p:nvSpPr>
        <p:spPr>
          <a:xfrm>
            <a:off x="459811" y="2217696"/>
            <a:ext cx="2482409" cy="1571746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5">
              <a:defRPr/>
            </a:pPr>
            <a:r>
              <a:rPr lang="en-US" sz="2000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Multi-Tenant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DECE909-6C69-432D-BE2D-D8735E9E0892}"/>
              </a:ext>
            </a:extLst>
          </p:cNvPr>
          <p:cNvSpPr/>
          <p:nvPr/>
        </p:nvSpPr>
        <p:spPr>
          <a:xfrm>
            <a:off x="3262471" y="4235761"/>
            <a:ext cx="2609489" cy="1507878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5">
              <a:defRPr/>
            </a:pPr>
            <a:r>
              <a:rPr lang="en-US" sz="2000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Modular Architecture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6D396B-EAD0-4769-A1CA-2FAA6C8E2E60}"/>
              </a:ext>
            </a:extLst>
          </p:cNvPr>
          <p:cNvSpPr/>
          <p:nvPr/>
        </p:nvSpPr>
        <p:spPr>
          <a:xfrm>
            <a:off x="6281116" y="4226966"/>
            <a:ext cx="2609491" cy="1516673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5">
              <a:defRPr/>
            </a:pPr>
            <a:r>
              <a:rPr lang="en-US" sz="2000" b="1" dirty="0" err="1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Customizabl</a:t>
            </a:r>
            <a:r>
              <a:rPr lang="en-US" sz="2000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Themes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6C6F899-7370-429E-ABD5-4421DD65BA2C}"/>
              </a:ext>
            </a:extLst>
          </p:cNvPr>
          <p:cNvSpPr/>
          <p:nvPr/>
        </p:nvSpPr>
        <p:spPr>
          <a:xfrm>
            <a:off x="9197276" y="4247475"/>
            <a:ext cx="2493330" cy="1516673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5">
              <a:defRPr/>
            </a:pPr>
            <a:r>
              <a:rPr lang="en-US" sz="2000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Headless API </a:t>
            </a:r>
            <a:br>
              <a:rPr lang="en-US" sz="2000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2000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&amp; Repository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27BF56F-673D-46C3-9B13-1617082F5328}"/>
              </a:ext>
            </a:extLst>
          </p:cNvPr>
          <p:cNvSpPr/>
          <p:nvPr/>
        </p:nvSpPr>
        <p:spPr>
          <a:xfrm>
            <a:off x="9197276" y="2217696"/>
            <a:ext cx="2534913" cy="1570020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5">
              <a:defRPr/>
            </a:pPr>
            <a:r>
              <a:rPr lang="en-US" sz="2000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Admin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276537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1DA98C-6DA0-4187-8801-F79AB938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24" y="1199848"/>
            <a:ext cx="9462243" cy="55154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E62681E-3ECF-4534-947A-02651415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95" y="215296"/>
            <a:ext cx="10555514" cy="757313"/>
          </a:xfrm>
        </p:spPr>
        <p:txBody>
          <a:bodyPr>
            <a:normAutofit/>
          </a:bodyPr>
          <a:lstStyle/>
          <a:p>
            <a:r>
              <a:rPr lang="en-US" sz="4400" dirty="0"/>
              <a:t>Oqtane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489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11" y="365125"/>
            <a:ext cx="11055046" cy="1325563"/>
          </a:xfrm>
        </p:spPr>
        <p:txBody>
          <a:bodyPr/>
          <a:lstStyle/>
          <a:p>
            <a:r>
              <a:rPr lang="en-US" dirty="0"/>
              <a:t>Dynamic Application Considerations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58FEB7-D72B-4E59-B856-5E47486F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0857" cy="4602745"/>
          </a:xfrm>
        </p:spPr>
        <p:txBody>
          <a:bodyPr>
            <a:normAutofit/>
          </a:bodyPr>
          <a:lstStyle/>
          <a:p>
            <a:r>
              <a:rPr lang="en-US" dirty="0"/>
              <a:t>Assembly Loading (Server/Client)</a:t>
            </a:r>
          </a:p>
          <a:p>
            <a:r>
              <a:rPr lang="en-US" dirty="0"/>
              <a:t>Application Startup</a:t>
            </a:r>
          </a:p>
          <a:p>
            <a:r>
              <a:rPr lang="en-US" dirty="0"/>
              <a:t>Service Registration / Dependency Injection</a:t>
            </a:r>
          </a:p>
          <a:p>
            <a:r>
              <a:rPr lang="en-US" dirty="0"/>
              <a:t>Routing</a:t>
            </a:r>
          </a:p>
          <a:p>
            <a:r>
              <a:rPr lang="en-US" dirty="0"/>
              <a:t>Razor Component Rendering </a:t>
            </a:r>
          </a:p>
          <a:p>
            <a:r>
              <a:rPr lang="en-US" dirty="0" err="1"/>
              <a:t>Blazor</a:t>
            </a:r>
            <a:r>
              <a:rPr lang="en-US" dirty="0"/>
              <a:t> Hosting Models</a:t>
            </a:r>
          </a:p>
          <a:p>
            <a:r>
              <a:rPr lang="en-US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315665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Loading (Server)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CDB7-B0E7-4EE8-A04B-DCB49C7CE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0857" cy="4602745"/>
          </a:xfrm>
        </p:spPr>
        <p:txBody>
          <a:bodyPr>
            <a:normAutofit/>
          </a:bodyPr>
          <a:lstStyle/>
          <a:p>
            <a:r>
              <a:rPr lang="en-US" dirty="0"/>
              <a:t>.NET Core does not automatically load assemblies unless they are statically linked ( </a:t>
            </a:r>
            <a:r>
              <a:rPr lang="en-US" dirty="0" err="1"/>
              <a:t>ie</a:t>
            </a:r>
            <a:r>
              <a:rPr lang="en-US" dirty="0"/>
              <a:t>. tightly coupled ) to your main application</a:t>
            </a:r>
          </a:p>
          <a:p>
            <a:r>
              <a:rPr lang="en-US" b="1" dirty="0"/>
              <a:t>A dynamic application needs to dynamically load its loosely coupled assemblies</a:t>
            </a:r>
          </a:p>
          <a:p>
            <a:r>
              <a:rPr lang="en-US" dirty="0"/>
              <a:t>.NET Core provides methods for loading assemblies into the default </a:t>
            </a:r>
            <a:r>
              <a:rPr lang="en-US" dirty="0" err="1"/>
              <a:t>AppDomain</a:t>
            </a:r>
            <a:r>
              <a:rPr lang="en-US" dirty="0"/>
              <a:t> ( 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AssemblyLoadContext</a:t>
            </a:r>
            <a:r>
              <a:rPr lang="en-US" dirty="0"/>
              <a:t> )</a:t>
            </a:r>
          </a:p>
          <a:p>
            <a:r>
              <a:rPr lang="en-US" dirty="0"/>
              <a:t>Oqtane uses conventions to identify assemblies in the /bin and load them during startup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F8F39-BCEC-4575-86B6-9F510580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5" y="1647574"/>
            <a:ext cx="11693676" cy="48453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91BB89-3F52-420A-9D1C-A3A8F0623F87}"/>
              </a:ext>
            </a:extLst>
          </p:cNvPr>
          <p:cNvCxnSpPr/>
          <p:nvPr/>
        </p:nvCxnSpPr>
        <p:spPr>
          <a:xfrm>
            <a:off x="2446867" y="3966634"/>
            <a:ext cx="33824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0B8DF2-8A36-4B9D-8AE4-BF8E68ADD5D6}"/>
              </a:ext>
            </a:extLst>
          </p:cNvPr>
          <p:cNvCxnSpPr/>
          <p:nvPr/>
        </p:nvCxnSpPr>
        <p:spPr>
          <a:xfrm>
            <a:off x="2446867" y="4754034"/>
            <a:ext cx="33824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3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Loading (Client)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CDB7-B0E7-4EE8-A04B-DCB49C7CE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0857" cy="4602745"/>
          </a:xfrm>
        </p:spPr>
        <p:txBody>
          <a:bodyPr>
            <a:normAutofit fontScale="92500"/>
          </a:bodyPr>
          <a:lstStyle/>
          <a:p>
            <a:r>
              <a:rPr lang="en-US" dirty="0"/>
              <a:t>When running on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, assemblies need to be downloaded from the server to the client browser</a:t>
            </a:r>
          </a:p>
          <a:p>
            <a:r>
              <a:rPr lang="en-US" dirty="0"/>
              <a:t>By default, </a:t>
            </a:r>
            <a:r>
              <a:rPr lang="en-US" dirty="0" err="1"/>
              <a:t>Blazor</a:t>
            </a:r>
            <a:r>
              <a:rPr lang="en-US" dirty="0"/>
              <a:t> only downloads assemblies which are statically linked to your main </a:t>
            </a:r>
            <a:r>
              <a:rPr lang="en-US" dirty="0" err="1"/>
              <a:t>Blazor</a:t>
            </a:r>
            <a:r>
              <a:rPr lang="en-US" dirty="0"/>
              <a:t> application</a:t>
            </a:r>
          </a:p>
          <a:p>
            <a:r>
              <a:rPr lang="en-US" b="1" dirty="0"/>
              <a:t>A dynamic application needs to download its loosely coupled assemblies and load them into the client </a:t>
            </a:r>
            <a:r>
              <a:rPr lang="en-US" b="1" dirty="0" err="1"/>
              <a:t>AppDomain</a:t>
            </a:r>
            <a:endParaRPr lang="en-US" b="1" dirty="0"/>
          </a:p>
          <a:p>
            <a:r>
              <a:rPr lang="en-US" dirty="0" err="1"/>
              <a:t>Blazor</a:t>
            </a:r>
            <a:r>
              <a:rPr lang="en-US" dirty="0"/>
              <a:t> provides methods for downloading assemblies ( 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http.GetByteArrayAsync</a:t>
            </a:r>
            <a:r>
              <a:rPr lang="en-US" dirty="0"/>
              <a:t>() )</a:t>
            </a:r>
          </a:p>
          <a:p>
            <a:r>
              <a:rPr lang="en-US" dirty="0"/>
              <a:t>Oqtane packages any loosely coupled assemblies into a ZIP file and downloads them to the client where they are loaded into the </a:t>
            </a:r>
            <a:r>
              <a:rPr lang="en-US" dirty="0" err="1"/>
              <a:t>AppDomain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8A8E5-640A-4953-A380-15FA6138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7" y="1445653"/>
            <a:ext cx="11771086" cy="53626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630284-9B46-4F82-99D3-1968C74D984C}"/>
              </a:ext>
            </a:extLst>
          </p:cNvPr>
          <p:cNvCxnSpPr>
            <a:cxnSpLocks/>
          </p:cNvCxnSpPr>
          <p:nvPr/>
        </p:nvCxnSpPr>
        <p:spPr>
          <a:xfrm>
            <a:off x="2994502" y="2866339"/>
            <a:ext cx="460707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7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0C5BAD8E-ADC6-4930-ADF4-F4D0CB584546}"/>
              </a:ext>
            </a:extLst>
          </p:cNvPr>
          <p:cNvSpPr txBox="1">
            <a:spLocks/>
          </p:cNvSpPr>
          <p:nvPr/>
        </p:nvSpPr>
        <p:spPr>
          <a:xfrm>
            <a:off x="311699" y="156768"/>
            <a:ext cx="116628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solidFill>
                  <a:schemeClr val="tx1"/>
                </a:solidFill>
              </a:rPr>
              <a:t>Shaun Walker</a:t>
            </a:r>
          </a:p>
        </p:txBody>
      </p:sp>
      <p:pic>
        <p:nvPicPr>
          <p:cNvPr id="5" name="Picture 4" descr="Shaun Walker">
            <a:extLst>
              <a:ext uri="{FF2B5EF4-FFF2-40B4-BE49-F238E27FC236}">
                <a16:creationId xmlns:a16="http://schemas.microsoft.com/office/drawing/2014/main" id="{2598F82F-57D4-46E1-9686-F28C320A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379" y="1349981"/>
            <a:ext cx="2960762" cy="29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dotnetfoundation.org/Media/dotnet_logo.png">
            <a:extLst>
              <a:ext uri="{FF2B5EF4-FFF2-40B4-BE49-F238E27FC236}">
                <a16:creationId xmlns:a16="http://schemas.microsoft.com/office/drawing/2014/main" id="{329A21B8-82A2-445B-B6C5-5AF6BAF58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8" y="3550444"/>
            <a:ext cx="1270497" cy="127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FD9B96-4663-41A9-B805-58AD304C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025" y="3750108"/>
            <a:ext cx="2226445" cy="893094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E8D53-9219-46ED-A7C5-BB788C72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444" y="5245311"/>
            <a:ext cx="835855" cy="1182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1B628D-89D8-48C7-9331-4EB85C845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994" y="5248504"/>
            <a:ext cx="937832" cy="12357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EC7829-AA7F-4D0D-9542-3D0656389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521" y="5227081"/>
            <a:ext cx="903601" cy="11832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67CFE-4F26-4A38-8FC4-3E87055FF6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9981" y="5238557"/>
            <a:ext cx="897547" cy="12074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BB8303-99A2-4CBF-9C7F-FFD99DEE85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8506" y="5227081"/>
            <a:ext cx="897545" cy="1218889"/>
          </a:xfrm>
          <a:prstGeom prst="rect">
            <a:avLst/>
          </a:prstGeom>
        </p:spPr>
      </p:pic>
      <p:pic>
        <p:nvPicPr>
          <p:cNvPr id="27" name="Picture 2" descr="WROX Professional DNN7 Open Source .NET CMS Platform">
            <a:extLst>
              <a:ext uri="{FF2B5EF4-FFF2-40B4-BE49-F238E27FC236}">
                <a16:creationId xmlns:a16="http://schemas.microsoft.com/office/drawing/2014/main" id="{E8197A48-3ABD-4065-806C-0F3DF0B9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11" y="5213737"/>
            <a:ext cx="918078" cy="1270497"/>
          </a:xfrm>
          <a:prstGeom prst="rect">
            <a:avLst/>
          </a:prstGeom>
          <a:noFill/>
          <a:ln w="31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70;p15">
            <a:extLst>
              <a:ext uri="{FF2B5EF4-FFF2-40B4-BE49-F238E27FC236}">
                <a16:creationId xmlns:a16="http://schemas.microsoft.com/office/drawing/2014/main" id="{F05EAE1D-9C93-4079-B176-4474EC5E15E4}"/>
              </a:ext>
            </a:extLst>
          </p:cNvPr>
          <p:cNvSpPr txBox="1">
            <a:spLocks/>
          </p:cNvSpPr>
          <p:nvPr/>
        </p:nvSpPr>
        <p:spPr>
          <a:xfrm>
            <a:off x="361401" y="1279643"/>
            <a:ext cx="7358157" cy="195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US" sz="2400" b="1" dirty="0">
                <a:solidFill>
                  <a:schemeClr val="tx1"/>
                </a:solidFill>
              </a:rPr>
              <a:t>Creator of </a:t>
            </a:r>
            <a:r>
              <a:rPr lang="en-US" sz="2400" b="1" dirty="0" err="1">
                <a:solidFill>
                  <a:schemeClr val="tx1"/>
                </a:solidFill>
              </a:rPr>
              <a:t>DotNetNuke</a:t>
            </a:r>
            <a:endParaRPr lang="en-US" sz="2400" b="1" dirty="0">
              <a:solidFill>
                <a:schemeClr val="tx1"/>
              </a:solidFill>
            </a:endParaRPr>
          </a:p>
          <a:p>
            <a:pPr marL="12700"/>
            <a:r>
              <a:rPr lang="en-US" sz="2400" b="1" dirty="0">
                <a:solidFill>
                  <a:schemeClr val="tx1"/>
                </a:solidFill>
              </a:rPr>
              <a:t>Microsoft MVP</a:t>
            </a:r>
          </a:p>
          <a:p>
            <a:pPr marL="12700"/>
            <a:r>
              <a:rPr lang="en-US" sz="2400" b="1" dirty="0">
                <a:solidFill>
                  <a:schemeClr val="tx1"/>
                </a:solidFill>
              </a:rPr>
              <a:t>ASP Insider</a:t>
            </a:r>
          </a:p>
          <a:p>
            <a:pPr marL="12700"/>
            <a:r>
              <a:rPr lang="en-US" sz="2400" b="1" dirty="0">
                <a:solidFill>
                  <a:schemeClr val="tx1"/>
                </a:solidFill>
              </a:rPr>
              <a:t>Creator of </a:t>
            </a:r>
            <a:r>
              <a:rPr lang="en-US" sz="2400" b="1" dirty="0" err="1">
                <a:solidFill>
                  <a:schemeClr val="tx1"/>
                </a:solidFill>
              </a:rPr>
              <a:t>Oqtane</a:t>
            </a:r>
            <a:endParaRPr lang="en-US" sz="2400" b="1" dirty="0">
              <a:solidFill>
                <a:schemeClr val="tx1"/>
              </a:solidFill>
            </a:endParaRPr>
          </a:p>
          <a:p>
            <a:pPr marL="12700"/>
            <a:r>
              <a:rPr lang="en-US" sz="2400" b="1" dirty="0">
                <a:solidFill>
                  <a:schemeClr val="tx1"/>
                </a:solidFill>
              </a:rPr>
              <a:t>Chair of .NET Foundation Project Committee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89C2AD-7095-4AD7-A839-95526FD9D0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60" y="5291781"/>
            <a:ext cx="845929" cy="11924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F6A46D-4CA5-4988-BFB9-CC9DF711AA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883" y="5256024"/>
            <a:ext cx="947848" cy="1233221"/>
          </a:xfrm>
          <a:prstGeom prst="rect">
            <a:avLst/>
          </a:prstGeom>
        </p:spPr>
      </p:pic>
      <p:pic>
        <p:nvPicPr>
          <p:cNvPr id="35" name="Picture 2" descr="Image result for cognizant softvision">
            <a:extLst>
              <a:ext uri="{FF2B5EF4-FFF2-40B4-BE49-F238E27FC236}">
                <a16:creationId xmlns:a16="http://schemas.microsoft.com/office/drawing/2014/main" id="{74DE1C85-01E9-4375-AA5E-DF2EE1B19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379" y="5664371"/>
            <a:ext cx="2986766" cy="80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70;p15">
            <a:extLst>
              <a:ext uri="{FF2B5EF4-FFF2-40B4-BE49-F238E27FC236}">
                <a16:creationId xmlns:a16="http://schemas.microsoft.com/office/drawing/2014/main" id="{3C828AF1-E76E-4C4F-B834-39A0252E4D6A}"/>
              </a:ext>
            </a:extLst>
          </p:cNvPr>
          <p:cNvSpPr txBox="1">
            <a:spLocks/>
          </p:cNvSpPr>
          <p:nvPr/>
        </p:nvSpPr>
        <p:spPr>
          <a:xfrm>
            <a:off x="8595155" y="4608357"/>
            <a:ext cx="3436875" cy="12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US" sz="2400" dirty="0">
                <a:solidFill>
                  <a:schemeClr val="tx1"/>
                </a:solidFill>
              </a:rPr>
              <a:t>Technical Director &amp;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Enterprise </a:t>
            </a:r>
            <a:r>
              <a:rPr lang="en-US" sz="2400" dirty="0" err="1">
                <a:solidFill>
                  <a:schemeClr val="tx1"/>
                </a:solidFill>
              </a:rPr>
              <a:t>Guildmaster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76B816D-A1E9-4D83-83CB-4D95FEFEFF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6525" y="3556074"/>
            <a:ext cx="1266300" cy="1254822"/>
          </a:xfrm>
          <a:prstGeom prst="rect">
            <a:avLst/>
          </a:prstGeom>
        </p:spPr>
      </p:pic>
      <p:pic>
        <p:nvPicPr>
          <p:cNvPr id="41" name="Picture 2" descr="data:image/jpeg;base64,/9j/4AAQSkZJRgABAQAAAQABAAD/2wCEAAkGBw0NDQ0NDQ0NDQ0NDQ4NDQ0NDQ8NDQ0OFREZFhURFRUYHSgsGBoxGxMVITEhJjUrLjozFyAzODMsQygtOisBCgoKDg0OGhAQGi0gICYrKy0tLSstLS0rLS0tLSstLS0vLS0tKy0tLS0tLS0rLS0tKy0tLS0tLS0tLS0tLSstLf/AABEIAKgBKwMBEQACEQEDEQH/xAAcAAEBAAMBAQEBAAAAAAAAAAAABwEFBgQDAgj/xABBEAACAgEBBAYGBgkCBwAAAAAAAQIDBBEFBgdzEhMhMWGyMzVBUYGzIjI0cZGhI0JScpKiscHCFCUVJFNiY4LR/8QAGwEBAAIDAQEAAAAAAAAAAAAAAAEFAwQGAgf/xAA2EQEAAQMBBAkDAwQBBQAAAAAAAQIDBBEFBjNxEiExMjRRgbHBEyJBYXLRFCORoeEkQlJT8f/aAAwDAQACEQMRAD8A5Eo314AAAAAAAAAdBw+9cYHNn8mZmx+JCo254G56e6/ls+cAAAAAAAAAAAAAAAAAAAm3Gn0GFz7PIaWb3Y5un3X49fL5Sk0HbgAAAAAAAADAeZZD0AAAAAAAAAOg4fv/AHjA5s/lTM2PxIVO24/6G56e6+xnqWz5uzqgGqAaoBqgGqAar3gNUA1QDVANUA1QDVANUA1QDVANQJtxol+hwefb5EaWZ3Y5un3Xj+/Xy+UqNB24AAAAAAAAAwHmWQ9AAAAAAAAADf7get8Hmz+VMzY/EhU7b8Fc9PdeC2fOWQMEJAgABIAJHlzc+qh0qyXRd90aK/8AusabS/lZ5mqI7Xu3aquRPRjsjWeT1EvHWAAMkjAAhASkAnXGX0ODzrfIjTzO7Dpt2ONXy+UtK92oAAAAAAAAAwS8yyQ9AAAAAAAAADf7get8Hmz+VMzY/EhU7b8Fc9PdeC2fOgAQAAICdUhAASrizteSzMSiqWjxIrJfhc5fQ+KUNf8A2NDKuTFURH4ddu7hxVYuV1x3vt9FL2XmxycejIh9W6qFq8OlHVo3qJ1piXK37U2rlVE/iZh6j0xhAAAAAkAJ1xl9Dg863yI0szsh027HGr5fKWmg7UAAAAAAAAAYJeZZIegAAAAAAAABv9wPW+BzZ/KmZsfiQqdt+CuenuvBbS+dBABAEgQ820M6rGqldfLoVQcVKejajrJJN6ezV95EzERrLJbtVXKopojWX1ovhbCNlc42QktYzg1KMl4NExMT2IromiejVGkv1OainJvRRTbb7kl3sa6IiJmdIfzzt/aLzMzJyW9VbbJw8K19GC/hSKe5V0q5l9N2fj/0+PRb8o6+aocJtpq3BnjSf08SxpLXt6qesov8ekvgb+LXrRp5OQ3ixvp5P1Ijqqj/AG7g2nPvHPauOsiGJ1sXkTUpKqL6UlFLVuWn1V9556Ua6M30Ln0/qaT0fN7CWIJAAAIE64y+hwedb5EaeZ2Q6bdjjV8vlLTQdqAAAAAAAAAMB5lkPQAAAAAAAAA3+4HrfA5s/lTM2PxIVO2/BXPT3XgtpfOggAAAIa7ePE/1GDl0/wDUx7Uv3ui2n+KR4uU9KmYbOHcm3for8phCdi7dzMFqWLfOtPRyr+tVP74Ps+PeVdF2qjsfRcrZ+PlR/cp9fy3+1+Iebl4ssZwqqdi6F1tfS6U4e2KT+rr8TNVlVVU6K3G3esWb31dZnTsiXIGqv2z3e25fs7IWRRo3p0LK5a9C2D/Vf4d5kt3JtzrDSz8G3mW+hX6T5N1triDtHKThXKOJW+xqjXrGvGx9q+Ghlrya6v0V+Ju/jWZ1r++f17P8NlwhxnPMysiWsnXSodJ6tuVk9W2/f9D8z3iRrVMy095a4os0Wo6omdf8Kwb7jQJABKAJTrjL6DBf/mt8iNPM7sc3Tbscavl8paV7tQAAAAAAAABgPOjIegAAAAAAAAB0G4HrfA5s/lTM2PxIVO2/BXPT3XctpfOggAAAlA0n2PufY/uIT2db+b9oU9VffV3dVdbXp+7Nr+xTVxpVL6ni19OzTV5xHs+B5bAAAAVfg7RpiZVvtsyFDXwhBf3kyww4+zVw+8teuRTT5QoBtucAAAASJ3xl+z4XPs8hpZndjm6bdjj18vlLDQdqAAAAAAAAAAAAAAAAAAAAA6DcD1vg82fypmbH4kKnbfgrnp7rvoW0vnIyEgDUkSbYfECzHzMiOS5XYVuTdKLX0p46dj0cf2o6ez8DQt5Olc69jsMnYMXMeiu134iPXqVTFya7q4W1TjZXYlKE4PWMk/amb0TExrDka6KqKujVGkoPvrV1e1c+Omn/ADDl/ElL/Iqb8aXJfR9kV9LCtz+jSmJZAAAEStfC6no7Jpemjssum/H9I0n+CLTFp/tw+e7eq6WdV6exvpvnVs6Lpq6N2ZJdlev0Kk/1rP7LvfgL1+KI0jtRszZFzMqiqrqo8/4fDhfta3Lxcl32Oy6OVJylJ6voyjFrRexd6S8Bj3JridXvbuJRjXqYojSOi7MzqUAATvjL9nwufZ5DTzO7HN027HHr/b8pYaDtAJAAAAAAAAAAAAAAAAAAAA6DcD1xgc2fypmbH4kKnbfgrnp7ruW0vnTQ7xb1UbNsqjk1X9Xcm4XVxjOCkn2xa1TT00ZhuXYon7m/hbOuZcT9KY1j8T2vjjb97Is7syMH7ra7K9Pi1oRGRbn8slzY2bR229eWkvhvBvrs+rEvlRl03XOuUaq6p9OTsa0Xd3LV66si5foinqnV6xNk5Ny9TFVExGvXr5IkloVb6LERDot0t7MjZk9FrbjTettDf88PdL8mZ7N+bc6fhU7T2TbzKelHVX5vnvvmU5O0LcnHn06r66Zp6aNPq1Fxa9j1iRfqiqvWOyXrY9q5axot3I0mJlojCtQAAA71b6rC2ViYWHpLK6nW23vjjuTctF759v3L8jc/qOhbimO1ysbGqysyu9d6qNez8z/w4S2yU5SnOTnOTcpSk25Sb722+805nXrl09FFNFMU0xpEfh1/DPb9ODk3QybFXTkVx/SS16ELIPs192qk+3wRtY1yKZ61DvBg3Mi3TVajWafZSrd8dkwWrz8d/uS6x/hHU3frW4/Lk6dmZdU6Rbn2avJ4j7Mi1Gl5GTOTUYxqpkulJ9iS6entMf8AU0dkNunYWXpNVcRTH6z/AA66uTcYtxcW0m4vRuL07jYU86ROnanvGX7Phc+zyGnmd2Obpd2ONXy+UsNB2oAAAAAAAAAAAAAAAAAAAADf7geuMDmz+VMzY/EhU7b8Fc9PdeC2l86aTfHYi2hg3UJLrUusob7NLY93b7E+1P7zFdt9OmYb2zsucbIpr/HZPJA2mm00002mn2NNd6ZUaPpVNUVR0oA9gAIAASAAAAAACAJdtws2J/qMuWXZHWrE06OvdK+S+j+C7fijaxLetXS8nN7xZn07UWaZ66vb/lYSycQnfGX7Phc+zyGlmd2Obpt2OPXy+UsNB2oAAAAAAAAAAAAAAAAAAAADf7geuMDmz+VMzY/EhU7b8FX6e68FtL50ECH8R9mLF2na4rSvISyIpdylJtTX8Sb+JWZNHRr5voGwcib2LET209X8OYNddgAAAAAAAAAAAwwLzuNstYezcatrSdkOvt9/Tn26fBaL4FtZo6NGj5ptTJnIyq6vx2R6N+ZlenfGX7Phc+zyGlmd2Obpt2OPXy+UsNB2oAAAAAAAAAAAAAAAAAAAADoNwPXGBzZ/KmZsfiQqdt+Cuenuu5bS+dNHtnezAwZurJtnCxLVQVNknJe+L00a+JirvUUd5vYuzcjJ67VOsc4SPfXeL/ieUrYQddVcOqqUvrtatuUvd2vuK69di5VrDt9k7Pqw7M01TrMzq0BhWwAAAAAAAAAAAMNESidFa3c4jYToqrzHLHtrhGEpKEp1T0WnSTWund3MsreTRMaS4bO2BkU3JqtfdE9f6u4xMmF1cLa23Ca6UXKMoNr36SSZtROsaqGuiaKppnthwPGX7Phc+zyGnm92Obo92OPX+35Sw0HaASAAAAAAAAAAAAAAAAAAABv9wPW+BzZ/KmZsfiQqdt+Cr9PdeC2l86a7bmxMbPq6nJrU13wmuyyuX7UZew8V24rjSWxjZd3Gr6dudPaUc3s3Pydmyc3rdit/RyIr6vuVi/Vfj3FbesVUTrHY7rZu2LWV9tX21eXnyc4YFyAAAAAAAAAAAD7YeLbfZGmmuVts3pGEFq3/APF4nqmmZnSGG9ft2aelXOkKvufw/qxejkZvRvyFpKNf1qaH/lLx7vd7ywtY0U9dTidpbcuZH2Wvtp/3LujZUCd8Zfs+Fz7PIaeZ3Y5um3Y41f7flLDQdoBIAAAAAAAAAAAAAAAAAAAG/wBwPXGBzJ/KmZsfiQqdt+CuenuvBbS+dAH5srjOMoyipRknGUZJOLT9jRExExpJEzTOsTpKZ738OdOlkbNWq7ZTxNfzqf8Ai/h7jSvYv/dQ6vZm39NLeT2fif5TeSabi01KLcZRaacWu9Nexmj2OupqiqIqjrhgPQAAAAAAABut2t2cradnRpXQqi9LMiafVw8F+1LwX5GW1ZquT1dis2htSzh09fXP4hZN292sXZtfRojrZJJWXz0dtnx9i8F2FlbtU0djg83PvZdfSuT1eXk3JkaQEp3xl+z4XPs8hp5ndjm6bdjj1/t+UsNB2gEgAAAAAAAAAAAAAAAAAAAb/cD1vgc2fypmbH4kKnbfgrnp7rwWz50EAEAS5fe3czH2inZHSjLS7Lorsn2d1i/WXj3mG7Yi5+krXZ+1ruJOnbT5fwje1dnXYd88e9JW1tdLoyUotPtTT92hW10TRVpLvcXKoybUXKOyXkPDZAAAIAkA7ncncN5sYZeXLo4su2uqEvp3L3tr6sez7/uNuzjdL7qpcztbbn0ZmzZj7vzPkrOLjV01xqqhGuuC6MIQSjGK8EWEREdUOMrrrrqmqudZfUl5ABAnfGT7Phc+zyGnmd2Obpt2OPX+35Sw0HaASAAAAAAAAAAAAAAAAAAABv8AcD1vgcyfypmbH4kKnbfgrnp7rwWz50EAACHk2tlzox7ba6rL7Ix/R1Vxcpzm+yK7PZq+1kVTpEzDLZtxcuRTVOkfmZSKG4+2cy2d19Uap2zc5zvtitZN9v0Y9JorpsXa51l28bawca3Fu3MzEeUf/G5wuFM+x5GbFe+NFTf80n/YyU4f/lLRu7z/APrt/wCZb7C4bbLq0dkbshr222tL8I6GenFtwrL28GZX3ZinlDj+KuzMbEsw4Y1FdEZU2uSrio9JqS0bftNbJoimqmKYXe7+RdvUXJuVTVpp+XeX7kbKvhFyxIQk4puVLlU9dO/6LNr6FuqOxz1O1sy1VPRrmefW0ebwrxZaujKvqfsVihbFf0Ziqw6Z7JWFrea/HVXTE/6aHN4YbQr1dNuPevd0pVTfwaa/MwziV/hZWt5cerqrpmP9uh4c07RwZTwczFuhTNyspt+jZXXP9aDlFtJPvXjr7zYxoro+2qFTtuvFydL9mqNfzHZLvjZhz4AAATvjJ9nwufZ5DTzO7HN027HHr/b8pYaDtQAAAAAAAAAAwBkAAAAAAAABv9wPW+BzZ/KmZsfiQqdt+CuenuvBbPnIQkABAEgAABKeNHpsLkXeaJo5nepdfuzw7voqdH1IfuR/obtPY5KvvTzl+yXkAEgQAAABOuMvoMHnW+RGnmd2Obpt2ONXy+UtNF2oQAAAAAAAAQAAlgDIAAAAAAAG/wBwPW+BzZ/KmZsfiQqdt+Cr9PdeC2fOgAQgABIAABCU8aPT4fIu80TSzO9S7Ddnh3fRU6PqQ/cj/Q3KexyVfennL9kvIAJAgAAACdcZfQ4POt8iNTM7tLpt2ONXy+UtK92oAAAAAAAAAwHmWQ9AGAMgAAAAAA3/AA/9cYHNn8qZmx+JCp234K56e68Fq+chKQgCQAaACACEp40emwuRd5omjl96l1+7PDu+ip0fUh+5H+hu09jk6+9POX7JeQAAAAAAE64y+hwedb5EamZ3aXTbscavl8paV7tQDAGQAAAAAwADzLIegAAAAAAAABv9wPW+BzZ/KmZsfiQqdt+CuenuvBbPnIQkAEgQBIACB5M7ZeLkuMsjHovcE1F21QscU+9LVeCIqpie2GW3fuW40oqmOUvWkSxAAAAAEgAIE64y+hwedb5EamZ3YdNuxxq+XylpXu1AAAAAAAAAGA8yyHoAwBkABgDIAAB0HD9f7xgc2fypmbH4kKnbfgq/T3Xrq/EtnzjVnqwasdX4kGp1fiDU6vxBqdX4kmrPV+INWOr8QanV+INTqwas9WDU6sGp1fiDU6vxBqdX4g1Y6vxBqdX4g1TnjPHSjC51vkRpZndh0+68/wB+vl8pWaDtgAAAAAAAABgPMv/Z">
            <a:extLst>
              <a:ext uri="{FF2B5EF4-FFF2-40B4-BE49-F238E27FC236}">
                <a16:creationId xmlns:a16="http://schemas.microsoft.com/office/drawing/2014/main" id="{138C97F4-7BDA-4D07-BCFD-68C8FBB3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1" y="3824344"/>
            <a:ext cx="1395359" cy="78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00EA105-0137-4CD4-9D95-229030CECC9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7147" y="3563154"/>
            <a:ext cx="1390844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4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Startup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CDB7-B0E7-4EE8-A04B-DCB49C7CE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0857" cy="4602745"/>
          </a:xfrm>
        </p:spPr>
        <p:txBody>
          <a:bodyPr>
            <a:normAutofit/>
          </a:bodyPr>
          <a:lstStyle/>
          <a:p>
            <a:r>
              <a:rPr lang="en-US" dirty="0"/>
              <a:t>.NET Core requires that configuration be defined in a Startup class in your main application</a:t>
            </a:r>
          </a:p>
          <a:p>
            <a:r>
              <a:rPr lang="en-US" b="1" dirty="0"/>
              <a:t>A dynamic application must provide the ability for third parties to dynamically provide additional configuration information during startup</a:t>
            </a:r>
          </a:p>
          <a:p>
            <a:r>
              <a:rPr lang="en-US" dirty="0"/>
              <a:t>Oqtane defines an interface which emulates the .NET Core startup characteristics ( 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ConfigureServices</a:t>
            </a:r>
            <a:r>
              <a:rPr lang="en-US" dirty="0"/>
              <a:t>(), Configure() ). </a:t>
            </a:r>
          </a:p>
          <a:p>
            <a:r>
              <a:rPr lang="en-US" dirty="0"/>
              <a:t>Third parties can implement this interface and the logic will be executed during startup.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24035-71EA-4BC2-871B-13627C21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7" y="1690688"/>
            <a:ext cx="11683999" cy="444171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7ECD92-ADA5-4CE8-B658-C7EB71C233DA}"/>
              </a:ext>
            </a:extLst>
          </p:cNvPr>
          <p:cNvCxnSpPr>
            <a:cxnSpLocks/>
          </p:cNvCxnSpPr>
          <p:nvPr/>
        </p:nvCxnSpPr>
        <p:spPr>
          <a:xfrm>
            <a:off x="2522229" y="3436536"/>
            <a:ext cx="13061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88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CDB7-B0E7-4EE8-A04B-DCB49C7CE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0857" cy="4602745"/>
          </a:xfrm>
        </p:spPr>
        <p:txBody>
          <a:bodyPr>
            <a:normAutofit/>
          </a:bodyPr>
          <a:lstStyle/>
          <a:p>
            <a:r>
              <a:rPr lang="en-US" dirty="0"/>
              <a:t>In order to support dependency injection, .NET Core requires that dependencies be registered in a Startup class in your main application</a:t>
            </a:r>
          </a:p>
          <a:p>
            <a:r>
              <a:rPr lang="en-US" b="1" dirty="0"/>
              <a:t>A dynamic application must provide the ability for third parties to dynamically register their own dependencies during startup</a:t>
            </a:r>
          </a:p>
          <a:p>
            <a:r>
              <a:rPr lang="en-US" dirty="0"/>
              <a:t>Oqtane defines a generic interface named </a:t>
            </a:r>
            <a:r>
              <a:rPr lang="en-US" dirty="0" err="1"/>
              <a:t>IService</a:t>
            </a:r>
            <a:r>
              <a:rPr lang="en-US" dirty="0"/>
              <a:t> which developers can use to decorate their service classes</a:t>
            </a:r>
          </a:p>
          <a:p>
            <a:r>
              <a:rPr lang="en-US" dirty="0"/>
              <a:t>The framework discovers these service classes during startup and automatically registers them in the service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E3653-02C0-448E-A6AE-C0261A75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5" y="1469381"/>
            <a:ext cx="11911390" cy="50941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9E7390-772E-425A-9E52-DC832CCF9745}"/>
              </a:ext>
            </a:extLst>
          </p:cNvPr>
          <p:cNvCxnSpPr>
            <a:cxnSpLocks/>
          </p:cNvCxnSpPr>
          <p:nvPr/>
        </p:nvCxnSpPr>
        <p:spPr>
          <a:xfrm>
            <a:off x="6044177" y="4727749"/>
            <a:ext cx="13061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0904B3-ACF1-45F8-98DF-0897509E0815}"/>
              </a:ext>
            </a:extLst>
          </p:cNvPr>
          <p:cNvCxnSpPr>
            <a:cxnSpLocks/>
          </p:cNvCxnSpPr>
          <p:nvPr/>
        </p:nvCxnSpPr>
        <p:spPr>
          <a:xfrm>
            <a:off x="3220278" y="6077813"/>
            <a:ext cx="107712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88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CDB7-B0E7-4EE8-A04B-DCB49C7CE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0857" cy="460274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Blazor</a:t>
            </a:r>
            <a:r>
              <a:rPr lang="en-US" dirty="0"/>
              <a:t> provides a default router which requires developers to specify page directives (@page) directly in their razor components.</a:t>
            </a:r>
          </a:p>
          <a:p>
            <a:r>
              <a:rPr lang="en-US" b="1" dirty="0"/>
              <a:t>A dynamic application requires specific route conventions to be followed so that modules will function correctly within its environment</a:t>
            </a:r>
          </a:p>
          <a:p>
            <a:r>
              <a:rPr lang="en-US" dirty="0" err="1"/>
              <a:t>Blazor</a:t>
            </a:r>
            <a:r>
              <a:rPr lang="en-US" dirty="0"/>
              <a:t> allows you to easily replace the default router with a custom router (a router is simply a razor component)</a:t>
            </a:r>
          </a:p>
          <a:p>
            <a:r>
              <a:rPr lang="en-US" dirty="0"/>
              <a:t>Oqtane replaces the default router with a custom version which supports multi-tenancy, state management, authentication, and </a:t>
            </a:r>
            <a:r>
              <a:rPr lang="en-US" dirty="0" err="1"/>
              <a:t>url</a:t>
            </a:r>
            <a:r>
              <a:rPr lang="en-US" dirty="0"/>
              <a:t> conventions specific to the environment.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9FB1B1-A11A-42D5-B616-745B5875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506" y="1429443"/>
            <a:ext cx="6260493" cy="5222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1C38A-E700-4D98-899D-99905530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443"/>
            <a:ext cx="5931506" cy="522293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23EFCE-67A6-43FF-A344-4C3173CFDF66}"/>
              </a:ext>
            </a:extLst>
          </p:cNvPr>
          <p:cNvCxnSpPr>
            <a:cxnSpLocks/>
          </p:cNvCxnSpPr>
          <p:nvPr/>
        </p:nvCxnSpPr>
        <p:spPr>
          <a:xfrm>
            <a:off x="2338196" y="4491241"/>
            <a:ext cx="335140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F84F31-9CAC-41E5-A8F1-6E0DA6CD24B4}"/>
              </a:ext>
            </a:extLst>
          </p:cNvPr>
          <p:cNvCxnSpPr>
            <a:cxnSpLocks/>
          </p:cNvCxnSpPr>
          <p:nvPr/>
        </p:nvCxnSpPr>
        <p:spPr>
          <a:xfrm>
            <a:off x="6956158" y="4996822"/>
            <a:ext cx="13218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3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Component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CDB7-B0E7-4EE8-A04B-DCB49C7CE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0857" cy="46027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razor component model is very powerful and allows developers to create reusable components</a:t>
            </a:r>
          </a:p>
          <a:p>
            <a:r>
              <a:rPr lang="en-US" dirty="0"/>
              <a:t>By default component references are typically embedded directly in your UI markup ( </a:t>
            </a:r>
            <a:r>
              <a:rPr lang="en-US" dirty="0" err="1"/>
              <a:t>ie</a:t>
            </a:r>
            <a:r>
              <a:rPr lang="en-US" dirty="0"/>
              <a:t>. &lt;</a:t>
            </a:r>
            <a:r>
              <a:rPr lang="en-US" dirty="0" err="1"/>
              <a:t>mycomponent</a:t>
            </a:r>
            <a:r>
              <a:rPr lang="en-US" dirty="0"/>
              <a:t>&gt; )</a:t>
            </a:r>
          </a:p>
          <a:p>
            <a:r>
              <a:rPr lang="en-US" b="1" dirty="0"/>
              <a:t>A dynamic application need to be able to dynamically render components based on configuration that is stored outside of the application</a:t>
            </a:r>
          </a:p>
          <a:p>
            <a:r>
              <a:rPr lang="en-US" dirty="0" err="1"/>
              <a:t>Blazor</a:t>
            </a:r>
            <a:r>
              <a:rPr lang="en-US" dirty="0"/>
              <a:t> has primitives which can be used for dynamic rendering.</a:t>
            </a:r>
          </a:p>
          <a:p>
            <a:r>
              <a:rPr lang="en-US" dirty="0"/>
              <a:t>Oqtane utilizes these primitives to dynamically render themes and modules.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11D94-1992-4D4E-8F11-EEFE0AAF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" y="1690688"/>
            <a:ext cx="11756572" cy="46274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20113D-2BBB-4990-AF55-509C6ABA1797}"/>
              </a:ext>
            </a:extLst>
          </p:cNvPr>
          <p:cNvCxnSpPr>
            <a:cxnSpLocks/>
          </p:cNvCxnSpPr>
          <p:nvPr/>
        </p:nvCxnSpPr>
        <p:spPr>
          <a:xfrm>
            <a:off x="2215755" y="4391129"/>
            <a:ext cx="328571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0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Hosting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CDB7-B0E7-4EE8-A04B-DCB49C7CE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0857" cy="4602745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currently officially supports two hosting models: </a:t>
            </a:r>
            <a:r>
              <a:rPr lang="en-US" dirty="0" err="1"/>
              <a:t>Blazor</a:t>
            </a:r>
            <a:r>
              <a:rPr lang="en-US" dirty="0"/>
              <a:t> Server and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endParaRPr lang="en-US" dirty="0"/>
          </a:p>
          <a:p>
            <a:r>
              <a:rPr lang="en-US" b="1" dirty="0"/>
              <a:t>A dynamic application needs to allow developers to utilize the hosting model which is most applicable to their use case</a:t>
            </a:r>
          </a:p>
          <a:p>
            <a:r>
              <a:rPr lang="en-US" dirty="0"/>
              <a:t>It is possible to create applications which can function in both hosting models, as long as they pay attention to where the workloads are executing</a:t>
            </a:r>
          </a:p>
          <a:p>
            <a:r>
              <a:rPr lang="en-US" dirty="0"/>
              <a:t>Oqtane allows developers to switch between hosting models by simply modifying a single setting in </a:t>
            </a:r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03EF8-6B85-4AD3-B315-82F30E98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8637"/>
            <a:ext cx="12192000" cy="330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8196F-0708-4C99-A215-DD75F85C2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2357"/>
            <a:ext cx="12192000" cy="12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2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CDB7-B0E7-4EE8-A04B-DCB49C7CE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0857" cy="4602745"/>
          </a:xfrm>
        </p:spPr>
        <p:txBody>
          <a:bodyPr>
            <a:normAutofit/>
          </a:bodyPr>
          <a:lstStyle/>
          <a:p>
            <a:r>
              <a:rPr lang="en-US" dirty="0"/>
              <a:t>.NET Core supports some streamlined deployment options through Visual Studio, however these deployment options rely on application dependencies to be statically linked to the main application</a:t>
            </a:r>
          </a:p>
          <a:p>
            <a:r>
              <a:rPr lang="en-US" b="1" dirty="0"/>
              <a:t>A dynamic application is loosely coupled and has additional assemblies and static resources which need to be deployed to the runtime environment</a:t>
            </a:r>
          </a:p>
          <a:p>
            <a:r>
              <a:rPr lang="en-US" dirty="0"/>
              <a:t>Oqtane allows developers to package their modules and themes as standard </a:t>
            </a:r>
            <a:r>
              <a:rPr lang="en-US" dirty="0" err="1"/>
              <a:t>Nuget</a:t>
            </a:r>
            <a:r>
              <a:rPr lang="en-US" dirty="0"/>
              <a:t> packages which can be uploaded and installed at runtime into the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6CAF8-72DB-43F7-A7A6-243B7798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52" y="1470780"/>
            <a:ext cx="10996991" cy="53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Oqtane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901"/>
            <a:ext cx="10515600" cy="32755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Migrated to .NET 5</a:t>
            </a:r>
          </a:p>
          <a:p>
            <a:r>
              <a:rPr lang="en-US" dirty="0"/>
              <a:t>Localization Support</a:t>
            </a:r>
          </a:p>
          <a:p>
            <a:r>
              <a:rPr lang="en-US" dirty="0"/>
              <a:t>and much more…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https://www.oqtane.org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https://github.com/oqtane/oqtane.framework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C69E81-1E76-4A5F-98F7-32A342BDFBF8}"/>
              </a:ext>
            </a:extLst>
          </p:cNvPr>
          <p:cNvSpPr txBox="1"/>
          <p:nvPr/>
        </p:nvSpPr>
        <p:spPr>
          <a:xfrm>
            <a:off x="748264" y="1851439"/>
            <a:ext cx="10918025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Dynamic </a:t>
            </a:r>
            <a:b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Applications…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13B3F-69C8-4AA3-8242-28A5A261059D}"/>
              </a:ext>
            </a:extLst>
          </p:cNvPr>
          <p:cNvSpPr txBox="1"/>
          <p:nvPr/>
        </p:nvSpPr>
        <p:spPr>
          <a:xfrm>
            <a:off x="748264" y="1851439"/>
            <a:ext cx="10976082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Plug-in </a:t>
            </a:r>
            <a:b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Applications…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C29DE-D106-4EE2-87AC-6A76B6EDBB3E}"/>
              </a:ext>
            </a:extLst>
          </p:cNvPr>
          <p:cNvSpPr txBox="1"/>
          <p:nvPr/>
        </p:nvSpPr>
        <p:spPr>
          <a:xfrm>
            <a:off x="748264" y="1851439"/>
            <a:ext cx="10976082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Modular </a:t>
            </a:r>
            <a:b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Applications…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A990E-87A1-43A0-9CD1-6DA215F16272}"/>
              </a:ext>
            </a:extLst>
          </p:cNvPr>
          <p:cNvSpPr txBox="1"/>
          <p:nvPr/>
        </p:nvSpPr>
        <p:spPr>
          <a:xfrm>
            <a:off x="748264" y="1851439"/>
            <a:ext cx="10976082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Dynamic </a:t>
            </a:r>
            <a:b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72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Applications…</a:t>
            </a:r>
          </a:p>
        </p:txBody>
      </p:sp>
    </p:spTree>
    <p:extLst>
      <p:ext uri="{BB962C8B-B14F-4D97-AF65-F5344CB8AC3E}">
        <p14:creationId xmlns:p14="http://schemas.microsoft.com/office/powerpoint/2010/main" val="97559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Application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CDB7-B0E7-4EE8-A04B-DCB49C7CE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0857" cy="4602745"/>
          </a:xfrm>
        </p:spPr>
        <p:txBody>
          <a:bodyPr>
            <a:normAutofit/>
          </a:bodyPr>
          <a:lstStyle/>
          <a:p>
            <a:r>
              <a:rPr lang="en-US" b="1" dirty="0"/>
              <a:t>Extensibility:</a:t>
            </a:r>
            <a:r>
              <a:rPr lang="en-US" dirty="0"/>
              <a:t> applications are </a:t>
            </a:r>
            <a:r>
              <a:rPr lang="en-US" u="sng" dirty="0"/>
              <a:t>loosely coupled </a:t>
            </a:r>
            <a:r>
              <a:rPr lang="en-US" dirty="0"/>
              <a:t>and can be dynamically extended to include new features</a:t>
            </a:r>
          </a:p>
          <a:p>
            <a:r>
              <a:rPr lang="en-US" b="1" dirty="0"/>
              <a:t>Parallel Development: </a:t>
            </a:r>
            <a:r>
              <a:rPr lang="en-US" dirty="0"/>
              <a:t>features can be </a:t>
            </a:r>
            <a:r>
              <a:rPr lang="en-US" u="sng" dirty="0"/>
              <a:t>developed in parallel </a:t>
            </a:r>
            <a:r>
              <a:rPr lang="en-US" dirty="0"/>
              <a:t>by different teams without stepping on each others toes</a:t>
            </a:r>
          </a:p>
          <a:p>
            <a:r>
              <a:rPr lang="en-US" b="1" dirty="0"/>
              <a:t>Conventions:</a:t>
            </a:r>
            <a:r>
              <a:rPr lang="en-US" dirty="0"/>
              <a:t> development adheres to </a:t>
            </a:r>
            <a:r>
              <a:rPr lang="en-US" u="sng" dirty="0"/>
              <a:t>well defined contracts </a:t>
            </a:r>
            <a:r>
              <a:rPr lang="en-US" dirty="0"/>
              <a:t>which produce consistent and predictable outcomes</a:t>
            </a:r>
          </a:p>
          <a:p>
            <a:r>
              <a:rPr lang="en-US" b="1" dirty="0"/>
              <a:t>Encapsulation:</a:t>
            </a:r>
            <a:r>
              <a:rPr lang="en-US" dirty="0"/>
              <a:t> features are developed in a </a:t>
            </a:r>
            <a:r>
              <a:rPr lang="en-US" u="sng" dirty="0"/>
              <a:t>self-contained</a:t>
            </a:r>
            <a:r>
              <a:rPr lang="en-US" dirty="0"/>
              <a:t> manner with a singular responsibility and focus</a:t>
            </a:r>
          </a:p>
          <a:p>
            <a:r>
              <a:rPr lang="en-US" b="1" dirty="0"/>
              <a:t>Deployment:</a:t>
            </a:r>
            <a:r>
              <a:rPr lang="en-US" dirty="0"/>
              <a:t> features can be </a:t>
            </a:r>
            <a:r>
              <a:rPr lang="en-US" u="sng" dirty="0"/>
              <a:t>deployed independently</a:t>
            </a:r>
            <a:r>
              <a:rPr lang="en-US" dirty="0"/>
              <a:t> using modern deployment approaches</a:t>
            </a:r>
          </a:p>
        </p:txBody>
      </p:sp>
    </p:spTree>
    <p:extLst>
      <p:ext uri="{BB962C8B-B14F-4D97-AF65-F5344CB8AC3E}">
        <p14:creationId xmlns:p14="http://schemas.microsoft.com/office/powerpoint/2010/main" val="338007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A16B1-5258-446B-A660-19BBB2B26187}"/>
              </a:ext>
            </a:extLst>
          </p:cNvPr>
          <p:cNvSpPr txBox="1"/>
          <p:nvPr/>
        </p:nvSpPr>
        <p:spPr>
          <a:xfrm>
            <a:off x="733750" y="675138"/>
            <a:ext cx="10976082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8A718-E07E-47A3-888E-410E949726D4}"/>
              </a:ext>
            </a:extLst>
          </p:cNvPr>
          <p:cNvSpPr txBox="1"/>
          <p:nvPr/>
        </p:nvSpPr>
        <p:spPr>
          <a:xfrm>
            <a:off x="2355688" y="3874538"/>
            <a:ext cx="7732206" cy="21236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  <a:p>
            <a:pPr algn="ctr"/>
            <a:endParaRPr lang="en-US" sz="66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0896-A386-414F-9DB6-9B36BC907B66}"/>
              </a:ext>
            </a:extLst>
          </p:cNvPr>
          <p:cNvSpPr txBox="1"/>
          <p:nvPr/>
        </p:nvSpPr>
        <p:spPr>
          <a:xfrm>
            <a:off x="846668" y="675138"/>
            <a:ext cx="10750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Dynamic Applications</a:t>
            </a:r>
          </a:p>
          <a:p>
            <a:pPr algn="ctr"/>
            <a:endParaRPr lang="en-US" sz="36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sz="3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are </a:t>
            </a:r>
            <a:r>
              <a:rPr lang="en-US" sz="3600" b="1" dirty="0">
                <a:solidFill>
                  <a:srgbClr val="FFFF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difficult to create</a:t>
            </a:r>
            <a:r>
              <a:rPr lang="en-US" sz="3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 </a:t>
            </a:r>
            <a:endParaRPr lang="en-US" sz="66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C29DE-D106-4EE2-87AC-6A76B6EDBB3E}"/>
              </a:ext>
            </a:extLst>
          </p:cNvPr>
          <p:cNvSpPr txBox="1"/>
          <p:nvPr/>
        </p:nvSpPr>
        <p:spPr>
          <a:xfrm>
            <a:off x="959586" y="2960800"/>
            <a:ext cx="107502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so developers usually rely on</a:t>
            </a:r>
          </a:p>
          <a:p>
            <a:pPr algn="ctr"/>
            <a:r>
              <a:rPr lang="en-US" sz="2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br>
              <a:rPr lang="en-US" sz="6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6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 Application </a:t>
            </a:r>
            <a:br>
              <a:rPr lang="en-US" sz="6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6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213829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BAC13C-5480-4744-B182-23A63269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C339D0-E16C-4078-9E11-F8A0A88BA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795" y="160819"/>
            <a:ext cx="6774740" cy="3990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35B970-77FF-4089-9EB2-D88723748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290882">
            <a:off x="1186802" y="3334622"/>
            <a:ext cx="1564790" cy="2364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1A2DBF-1F26-428F-A131-551414081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64113">
            <a:off x="9535086" y="3378872"/>
            <a:ext cx="1506232" cy="2276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1551A1-C688-4D85-8F73-6955ED369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04883" y="3484965"/>
            <a:ext cx="1500270" cy="22673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75371B-5B17-4EA4-BD02-294158B755C2}"/>
              </a:ext>
            </a:extLst>
          </p:cNvPr>
          <p:cNvSpPr txBox="1"/>
          <p:nvPr/>
        </p:nvSpPr>
        <p:spPr>
          <a:xfrm>
            <a:off x="1703819" y="5427399"/>
            <a:ext cx="891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 of the basic components that a developer needs to immediately get up and running</a:t>
            </a: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365125"/>
            <a:ext cx="11348719" cy="1325563"/>
          </a:xfrm>
        </p:spPr>
        <p:txBody>
          <a:bodyPr/>
          <a:lstStyle/>
          <a:p>
            <a:r>
              <a:rPr lang="en-US" dirty="0"/>
              <a:t>Popular “Batteries Included” Frameworks</a:t>
            </a:r>
          </a:p>
        </p:txBody>
      </p:sp>
      <p:pic>
        <p:nvPicPr>
          <p:cNvPr id="7" name="Picture 6" descr="Image result for django logo">
            <a:extLst>
              <a:ext uri="{FF2B5EF4-FFF2-40B4-BE49-F238E27FC236}">
                <a16:creationId xmlns:a16="http://schemas.microsoft.com/office/drawing/2014/main" id="{EC451DFF-55D1-44CB-9AF8-6BFEF2C14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82" y="4589946"/>
            <a:ext cx="3810914" cy="132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pring framework logo">
            <a:extLst>
              <a:ext uri="{FF2B5EF4-FFF2-40B4-BE49-F238E27FC236}">
                <a16:creationId xmlns:a16="http://schemas.microsoft.com/office/drawing/2014/main" id="{1B69F077-B31B-4693-A644-E7E7E3D15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73" y="1774600"/>
            <a:ext cx="3213132" cy="221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rails logo">
            <a:extLst>
              <a:ext uri="{FF2B5EF4-FFF2-40B4-BE49-F238E27FC236}">
                <a16:creationId xmlns:a16="http://schemas.microsoft.com/office/drawing/2014/main" id="{73F34312-3FFD-4D6A-8872-9820D4AB3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999" y="2441310"/>
            <a:ext cx="3707440" cy="139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ymfony logo">
            <a:extLst>
              <a:ext uri="{FF2B5EF4-FFF2-40B4-BE49-F238E27FC236}">
                <a16:creationId xmlns:a16="http://schemas.microsoft.com/office/drawing/2014/main" id="{27AA906E-B410-458B-B1B7-24FD8A302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718" y="4589946"/>
            <a:ext cx="4796002" cy="119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54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Management Systems?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CC181-00D7-4729-B66D-970D5D78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50" y="1925668"/>
            <a:ext cx="11358779" cy="4567207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F17C14-FC93-4B02-A067-3960AD6A797E}"/>
              </a:ext>
            </a:extLst>
          </p:cNvPr>
          <p:cNvSpPr txBox="1"/>
          <p:nvPr/>
        </p:nvSpPr>
        <p:spPr>
          <a:xfrm>
            <a:off x="1635811" y="3429000"/>
            <a:ext cx="88637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effectLst>
                  <a:glow rad="381000">
                    <a:schemeClr val="bg1">
                      <a:alpha val="85000"/>
                    </a:schemeClr>
                  </a:glow>
                </a:effectLs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      M     S       ?  </a:t>
            </a:r>
          </a:p>
        </p:txBody>
      </p:sp>
    </p:spTree>
    <p:extLst>
      <p:ext uri="{BB962C8B-B14F-4D97-AF65-F5344CB8AC3E}">
        <p14:creationId xmlns:p14="http://schemas.microsoft.com/office/powerpoint/2010/main" val="15849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74507F-7512-4ED4-8200-1E3B38CC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19B9BA-AE74-475D-A407-A6CDDC6C743C}"/>
              </a:ext>
            </a:extLst>
          </p:cNvPr>
          <p:cNvSpPr txBox="1"/>
          <p:nvPr/>
        </p:nvSpPr>
        <p:spPr>
          <a:xfrm>
            <a:off x="1509486" y="4916492"/>
            <a:ext cx="95262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Frameworks are one of the primary drivers of platform adoption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54898D-33FB-4814-BE92-B1EF80EC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466" y="352498"/>
            <a:ext cx="5267975" cy="158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712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4716</TotalTime>
  <Words>999</Words>
  <Application>Microsoft Office PowerPoint</Application>
  <PresentationFormat>Widescreen</PresentationFormat>
  <Paragraphs>112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Open Sans</vt:lpstr>
      <vt:lpstr>1_Office Theme</vt:lpstr>
      <vt:lpstr>3_Office Theme</vt:lpstr>
      <vt:lpstr>2_Office Theme</vt:lpstr>
      <vt:lpstr>Trailblazor: Building Dynamic Applications with Blazor</vt:lpstr>
      <vt:lpstr>PowerPoint Presentation</vt:lpstr>
      <vt:lpstr>PowerPoint Presentation</vt:lpstr>
      <vt:lpstr>Dynamic Application Benefits</vt:lpstr>
      <vt:lpstr>PowerPoint Presentation</vt:lpstr>
      <vt:lpstr>PowerPoint Presentation</vt:lpstr>
      <vt:lpstr>Popular “Batteries Included” Frameworks</vt:lpstr>
      <vt:lpstr>Content Management Systems?</vt:lpstr>
      <vt:lpstr>PowerPoint Presentation</vt:lpstr>
      <vt:lpstr>Popular .NET Web Frameworks</vt:lpstr>
      <vt:lpstr>PowerPoint Presentation</vt:lpstr>
      <vt:lpstr>PowerPoint Presentation</vt:lpstr>
      <vt:lpstr>Oqtane Framework</vt:lpstr>
      <vt:lpstr>Oqtane Framework</vt:lpstr>
      <vt:lpstr>Oqtane Architecture</vt:lpstr>
      <vt:lpstr>Demo</vt:lpstr>
      <vt:lpstr>Dynamic Application Considerations</vt:lpstr>
      <vt:lpstr>Assembly Loading (Server)</vt:lpstr>
      <vt:lpstr>Assembly Loading (Client)</vt:lpstr>
      <vt:lpstr>Application Startup</vt:lpstr>
      <vt:lpstr>Service Registration</vt:lpstr>
      <vt:lpstr>Routing</vt:lpstr>
      <vt:lpstr>Razor Component Rendering</vt:lpstr>
      <vt:lpstr>Blazor Hosting Models</vt:lpstr>
      <vt:lpstr>Deployment</vt:lpstr>
      <vt:lpstr>Oqtane 2.0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Oqtane Administrator</cp:lastModifiedBy>
  <cp:revision>76</cp:revision>
  <dcterms:created xsi:type="dcterms:W3CDTF">2020-08-18T20:47:27Z</dcterms:created>
  <dcterms:modified xsi:type="dcterms:W3CDTF">2020-11-12T18:30:41Z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